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8640763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59C"/>
    <a:srgbClr val="FFD653"/>
    <a:srgbClr val="FDED73"/>
    <a:srgbClr val="FFE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56" y="-72"/>
      </p:cViewPr>
      <p:guideLst>
        <p:guide orient="horz" pos="2160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8057" y="2130426"/>
            <a:ext cx="7344649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96115" y="3886200"/>
            <a:ext cx="604853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921023" y="274639"/>
            <a:ext cx="1836162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08036" y="274639"/>
            <a:ext cx="5368975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2561" y="4406901"/>
            <a:ext cx="734464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2561" y="2906713"/>
            <a:ext cx="734464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08036" y="1600201"/>
            <a:ext cx="360181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153868" y="1600201"/>
            <a:ext cx="360331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2038" y="274638"/>
            <a:ext cx="777668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32038" y="1535113"/>
            <a:ext cx="38178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32038" y="2174875"/>
            <a:ext cx="38178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389388" y="1535113"/>
            <a:ext cx="38193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389388" y="2174875"/>
            <a:ext cx="38193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2039" y="273050"/>
            <a:ext cx="284275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78298" y="273051"/>
            <a:ext cx="483042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32039" y="1435101"/>
            <a:ext cx="284275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93650" y="4800600"/>
            <a:ext cx="518445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693650" y="612775"/>
            <a:ext cx="518445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93650" y="5367338"/>
            <a:ext cx="518445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32038" y="274638"/>
            <a:ext cx="77766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32038" y="1600201"/>
            <a:ext cx="77766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32038" y="6356351"/>
            <a:ext cx="20161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F9141-F210-40BE-88E5-6418203AAF97}" type="datetimeFigureOut">
              <a:rPr lang="ko-KR" altLang="en-US" smtClean="0"/>
              <a:t>2021-10-31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952261" y="6356351"/>
            <a:ext cx="27362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192547" y="6356351"/>
            <a:ext cx="20161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68668-1AA8-45CA-BC01-1A18BCEDF6B9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정육면체 3"/>
          <p:cNvSpPr/>
          <p:nvPr/>
        </p:nvSpPr>
        <p:spPr>
          <a:xfrm>
            <a:off x="1248547" y="1428736"/>
            <a:ext cx="2214578" cy="1643074"/>
          </a:xfrm>
          <a:prstGeom prst="cube">
            <a:avLst/>
          </a:prstGeom>
          <a:noFill/>
          <a:ln w="666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나무M" pitchFamily="18" charset="-127"/>
                <a:ea typeface="HY나무M" pitchFamily="18" charset="-127"/>
              </a:rPr>
              <a:t>책</a:t>
            </a:r>
          </a:p>
        </p:txBody>
      </p:sp>
      <p:sp>
        <p:nvSpPr>
          <p:cNvPr id="5" name="정육면체 4"/>
          <p:cNvSpPr/>
          <p:nvPr/>
        </p:nvSpPr>
        <p:spPr>
          <a:xfrm>
            <a:off x="3329939" y="1428736"/>
            <a:ext cx="2214578" cy="1643074"/>
          </a:xfrm>
          <a:prstGeom prst="cube">
            <a:avLst/>
          </a:prstGeom>
          <a:noFill/>
          <a:ln w="666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나무M" pitchFamily="18" charset="-127"/>
                <a:ea typeface="HY나무M" pitchFamily="18" charset="-127"/>
              </a:rPr>
              <a:t>상</a:t>
            </a:r>
          </a:p>
        </p:txBody>
      </p:sp>
      <p:sp>
        <p:nvSpPr>
          <p:cNvPr id="6" name="정육면체 5"/>
          <p:cNvSpPr/>
          <p:nvPr/>
        </p:nvSpPr>
        <p:spPr>
          <a:xfrm>
            <a:off x="5346163" y="1412776"/>
            <a:ext cx="2214578" cy="1643074"/>
          </a:xfrm>
          <a:prstGeom prst="cube">
            <a:avLst/>
          </a:prstGeom>
          <a:noFill/>
          <a:ln w="666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HY나무M" pitchFamily="18" charset="-127"/>
                <a:ea typeface="HY나무M" pitchFamily="18" charset="-127"/>
              </a:rPr>
              <a:t>자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48612" y="733545"/>
            <a:ext cx="514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HY나무M" pitchFamily="18" charset="-127"/>
                <a:ea typeface="HY나무M"/>
              </a:rPr>
              <a:t>2021 </a:t>
            </a:r>
            <a:r>
              <a:rPr lang="ko-KR" altLang="en-US" sz="24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HY나무M" pitchFamily="18" charset="-127"/>
                <a:ea typeface="HY나무M"/>
              </a:rPr>
              <a:t>우당도서관 독서릴레이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4233" y="3571876"/>
            <a:ext cx="68580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>
                <a:solidFill>
                  <a:schemeClr val="accent2"/>
                </a:solidFill>
                <a:ea typeface="HY나무M" pitchFamily="18" charset="-127"/>
                <a:sym typeface="Wingdings" pitchFamily="2" charset="2"/>
              </a:rPr>
              <a:t>책상자</a:t>
            </a:r>
            <a:r>
              <a:rPr lang="ko-KR" altLang="en-US" sz="1600" dirty="0" err="1">
                <a:ea typeface="HY나무M" pitchFamily="18" charset="-127"/>
                <a:sym typeface="Wingdings" pitchFamily="2" charset="2"/>
              </a:rPr>
              <a:t>는</a:t>
            </a:r>
            <a:r>
              <a:rPr lang="ko-KR" altLang="en-US" sz="1600" dirty="0">
                <a:ea typeface="HY나무M" pitchFamily="18" charset="-127"/>
                <a:sym typeface="Wingdings" pitchFamily="2" charset="2"/>
              </a:rPr>
              <a:t> 청소년상담센터에서 함께 일하는 </a:t>
            </a:r>
            <a:endParaRPr lang="en-US" altLang="ko-KR" sz="1600" dirty="0">
              <a:ea typeface="HY나무M" pitchFamily="18" charset="-127"/>
              <a:sym typeface="Wingdings" pitchFamily="2" charset="2"/>
            </a:endParaRPr>
          </a:p>
          <a:p>
            <a:pPr algn="ctr"/>
            <a:r>
              <a:rPr lang="ko-KR" altLang="en-US" sz="1600" dirty="0">
                <a:ea typeface="HY나무M" pitchFamily="18" charset="-127"/>
                <a:sym typeface="Wingdings" pitchFamily="2" charset="2"/>
              </a:rPr>
              <a:t>동료 </a:t>
            </a:r>
            <a:r>
              <a:rPr lang="ko-KR" altLang="en-US" sz="1600" dirty="0" err="1">
                <a:ea typeface="HY나무M" pitchFamily="18" charset="-127"/>
                <a:sym typeface="Wingdings" pitchFamily="2" charset="2"/>
              </a:rPr>
              <a:t>상담사들의</a:t>
            </a:r>
            <a:r>
              <a:rPr lang="ko-KR" altLang="en-US" sz="1600" dirty="0">
                <a:ea typeface="HY나무M" pitchFamily="18" charset="-127"/>
                <a:sym typeface="Wingdings" pitchFamily="2" charset="2"/>
              </a:rPr>
              <a:t> 독서 모임입니다</a:t>
            </a:r>
            <a:r>
              <a:rPr lang="en-US" altLang="ko-KR" sz="1600" dirty="0">
                <a:ea typeface="HY나무M" pitchFamily="18" charset="-127"/>
                <a:sym typeface="Wingdings" pitchFamily="2" charset="2"/>
              </a:rPr>
              <a:t>.</a:t>
            </a:r>
          </a:p>
          <a:p>
            <a:pPr algn="ctr"/>
            <a:r>
              <a:rPr lang="en-US" altLang="ko-KR" sz="1600" dirty="0">
                <a:ea typeface="HY나무M" pitchFamily="18" charset="-127"/>
              </a:rPr>
              <a:t> (‘</a:t>
            </a:r>
            <a:r>
              <a:rPr lang="ko-KR" altLang="en-US" sz="1600" dirty="0" err="1">
                <a:ea typeface="HY나무M" pitchFamily="18" charset="-127"/>
              </a:rPr>
              <a:t>책상자</a:t>
            </a:r>
            <a:r>
              <a:rPr lang="en-US" altLang="ko-KR" sz="1600" dirty="0">
                <a:ea typeface="HY나무M" pitchFamily="18" charset="-127"/>
              </a:rPr>
              <a:t>’</a:t>
            </a:r>
            <a:r>
              <a:rPr lang="ko-KR" altLang="en-US" sz="1600" dirty="0">
                <a:ea typeface="HY나무M" pitchFamily="18" charset="-127"/>
              </a:rPr>
              <a:t>는 </a:t>
            </a:r>
            <a:r>
              <a:rPr lang="en-US" altLang="ko-KR" sz="1600" dirty="0">
                <a:ea typeface="HY나무M" pitchFamily="18" charset="-127"/>
              </a:rPr>
              <a:t>‘</a:t>
            </a:r>
            <a:r>
              <a:rPr lang="ko-KR" altLang="en-US" sz="1600" b="1" dirty="0">
                <a:solidFill>
                  <a:schemeClr val="accent2"/>
                </a:solidFill>
                <a:ea typeface="HY나무M" pitchFamily="18" charset="-127"/>
              </a:rPr>
              <a:t>책</a:t>
            </a:r>
            <a:r>
              <a:rPr lang="ko-KR" altLang="en-US" sz="1600" dirty="0">
                <a:ea typeface="HY나무M" pitchFamily="18" charset="-127"/>
              </a:rPr>
              <a:t> 읽는 </a:t>
            </a:r>
            <a:r>
              <a:rPr lang="ko-KR" altLang="en-US" sz="1600" b="1" dirty="0">
                <a:solidFill>
                  <a:schemeClr val="accent2"/>
                </a:solidFill>
                <a:ea typeface="HY나무M" pitchFamily="18" charset="-127"/>
              </a:rPr>
              <a:t>상</a:t>
            </a:r>
            <a:r>
              <a:rPr lang="ko-KR" altLang="en-US" sz="1600" dirty="0">
                <a:ea typeface="HY나무M" pitchFamily="18" charset="-127"/>
              </a:rPr>
              <a:t>담</a:t>
            </a:r>
            <a:r>
              <a:rPr lang="ko-KR" altLang="en-US" sz="1600" b="1" dirty="0">
                <a:solidFill>
                  <a:schemeClr val="accent2"/>
                </a:solidFill>
                <a:ea typeface="HY나무M" pitchFamily="18" charset="-127"/>
              </a:rPr>
              <a:t>자</a:t>
            </a:r>
            <a:r>
              <a:rPr lang="en-US" altLang="ko-KR" sz="1600" dirty="0">
                <a:ea typeface="HY나무M" pitchFamily="18" charset="-127"/>
              </a:rPr>
              <a:t>’</a:t>
            </a:r>
            <a:r>
              <a:rPr lang="ko-KR" altLang="en-US" sz="1600" dirty="0">
                <a:ea typeface="HY나무M" pitchFamily="18" charset="-127"/>
              </a:rPr>
              <a:t>의 줄임말입니다 </a:t>
            </a:r>
            <a:r>
              <a:rPr lang="en-US" altLang="ko-KR" sz="1600" dirty="0">
                <a:ea typeface="HY나무M" pitchFamily="18" charset="-127"/>
                <a:sym typeface="Wingdings" pitchFamily="2" charset="2"/>
              </a:rPr>
              <a:t>)</a:t>
            </a:r>
          </a:p>
          <a:p>
            <a:pPr algn="ctr"/>
            <a:endParaRPr lang="en-US" altLang="ko-KR" sz="1600" dirty="0">
              <a:ea typeface="HY나무M" pitchFamily="18" charset="-127"/>
            </a:endParaRPr>
          </a:p>
          <a:p>
            <a:pPr algn="ctr"/>
            <a:r>
              <a:rPr lang="ko-KR" altLang="en-US" sz="1600" dirty="0">
                <a:ea typeface="HY나무M" pitchFamily="18" charset="-127"/>
              </a:rPr>
              <a:t>심리치료 방법 중에는 다양한 피규어들을 모래상자 위에 펼쳐놓으며 </a:t>
            </a:r>
            <a:endParaRPr lang="en-US" altLang="ko-KR" sz="1600" dirty="0">
              <a:ea typeface="HY나무M" pitchFamily="18" charset="-127"/>
            </a:endParaRPr>
          </a:p>
          <a:p>
            <a:pPr algn="ctr"/>
            <a:r>
              <a:rPr lang="ko-KR" altLang="en-US" sz="1600" dirty="0">
                <a:ea typeface="HY나무M" pitchFamily="18" charset="-127"/>
              </a:rPr>
              <a:t>마음을 표현해보는 </a:t>
            </a:r>
            <a:r>
              <a:rPr lang="en-US" altLang="ko-KR" sz="1600" dirty="0">
                <a:ea typeface="HY나무M" pitchFamily="18" charset="-127"/>
              </a:rPr>
              <a:t>‘</a:t>
            </a:r>
            <a:r>
              <a:rPr lang="ko-KR" altLang="en-US" sz="1600" dirty="0">
                <a:ea typeface="HY나무M" pitchFamily="18" charset="-127"/>
              </a:rPr>
              <a:t>모래놀이 치료</a:t>
            </a:r>
            <a:r>
              <a:rPr lang="en-US" altLang="ko-KR" sz="1600" dirty="0">
                <a:ea typeface="HY나무M" pitchFamily="18" charset="-127"/>
              </a:rPr>
              <a:t>’</a:t>
            </a:r>
            <a:r>
              <a:rPr lang="ko-KR" altLang="en-US" sz="1600" dirty="0">
                <a:ea typeface="HY나무M" pitchFamily="18" charset="-127"/>
              </a:rPr>
              <a:t>라는 기법이 있습니다</a:t>
            </a:r>
            <a:r>
              <a:rPr lang="en-US" altLang="ko-KR" sz="1600" dirty="0">
                <a:ea typeface="HY나무M" pitchFamily="18" charset="-127"/>
              </a:rPr>
              <a:t>. </a:t>
            </a:r>
          </a:p>
          <a:p>
            <a:pPr algn="ctr"/>
            <a:r>
              <a:rPr lang="ko-KR" altLang="en-US" sz="1600" dirty="0">
                <a:ea typeface="HY나무M" pitchFamily="18" charset="-127"/>
              </a:rPr>
              <a:t>저희는 이런 모래놀이 치료를 활용하여 </a:t>
            </a:r>
            <a:endParaRPr lang="en-US" altLang="ko-KR" sz="1600" dirty="0">
              <a:ea typeface="HY나무M" pitchFamily="18" charset="-127"/>
            </a:endParaRPr>
          </a:p>
          <a:p>
            <a:pPr algn="ctr"/>
            <a:r>
              <a:rPr lang="en-US" altLang="ko-KR" sz="1600" dirty="0">
                <a:ea typeface="HY나무M" pitchFamily="18" charset="-127"/>
              </a:rPr>
              <a:t>『</a:t>
            </a:r>
            <a:r>
              <a:rPr lang="ko-KR" altLang="en-US" sz="1600" dirty="0">
                <a:ea typeface="HY나무M" pitchFamily="18" charset="-127"/>
              </a:rPr>
              <a:t>우리가 인생이라 부르는 것들</a:t>
            </a:r>
            <a:r>
              <a:rPr lang="en-US" altLang="ko-KR" sz="1600" dirty="0">
                <a:ea typeface="HY나무M" pitchFamily="18" charset="-127"/>
              </a:rPr>
              <a:t>』</a:t>
            </a:r>
            <a:r>
              <a:rPr lang="ko-KR" altLang="en-US" sz="1600" dirty="0">
                <a:ea typeface="HY나무M" pitchFamily="18" charset="-127"/>
              </a:rPr>
              <a:t>에 대한 소감을 </a:t>
            </a:r>
            <a:endParaRPr lang="en-US" altLang="ko-KR" sz="1600" dirty="0">
              <a:ea typeface="HY나무M" pitchFamily="18" charset="-127"/>
            </a:endParaRPr>
          </a:p>
          <a:p>
            <a:pPr algn="ctr"/>
            <a:r>
              <a:rPr lang="ko-KR" altLang="en-US" sz="1600" dirty="0">
                <a:ea typeface="HY나무M" pitchFamily="18" charset="-127"/>
              </a:rPr>
              <a:t>모래상자 위에 표현해보았습니다</a:t>
            </a:r>
            <a:r>
              <a:rPr lang="en-US" altLang="ko-KR" sz="1600" dirty="0">
                <a:ea typeface="HY나무M" pitchFamily="18" charset="-127"/>
              </a:rPr>
              <a:t>.</a:t>
            </a:r>
          </a:p>
          <a:p>
            <a:pPr algn="ctr"/>
            <a:endParaRPr lang="en-US" altLang="ko-KR" sz="1600" dirty="0">
              <a:ea typeface="HY나무M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팀원 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: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박수진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이인복</a:t>
            </a:r>
            <a:r>
              <a:rPr lang="en-US" altLang="ko-KR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, </a:t>
            </a:r>
            <a:r>
              <a:rPr lang="ko-KR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HY나무M" pitchFamily="18" charset="-127"/>
              </a:rPr>
              <a:t>박환희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-1" y="142852"/>
            <a:ext cx="1605737" cy="357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카드 </a:t>
            </a:r>
            <a:r>
              <a:rPr lang="ko-KR" altLang="en-US" sz="1600" dirty="0" err="1">
                <a:latin typeface="HY나무L" pitchFamily="18" charset="-127"/>
                <a:ea typeface="HY나무L" pitchFamily="18" charset="-127"/>
              </a:rPr>
              <a:t>북리뷰</a:t>
            </a:r>
            <a:endParaRPr lang="ko-KR" altLang="en-US" sz="1600" dirty="0">
              <a:latin typeface="HY나무L" pitchFamily="18" charset="-127"/>
              <a:ea typeface="HY나무L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정육면체 3"/>
          <p:cNvSpPr/>
          <p:nvPr/>
        </p:nvSpPr>
        <p:spPr>
          <a:xfrm>
            <a:off x="534167" y="857232"/>
            <a:ext cx="2000264" cy="1857388"/>
          </a:xfrm>
          <a:prstGeom prst="cube">
            <a:avLst/>
          </a:prstGeom>
          <a:noFill/>
          <a:ln w="666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4167" y="1416017"/>
            <a:ext cx="1500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상자</a:t>
            </a:r>
            <a:r>
              <a:rPr lang="en-US" altLang="ko-KR" sz="2800" b="1" dirty="0">
                <a:latin typeface="HY나무M" pitchFamily="18" charset="-127"/>
                <a:ea typeface="HY나무M" pitchFamily="18" charset="-127"/>
              </a:rPr>
              <a:t>,</a:t>
            </a:r>
          </a:p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하나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-1" y="142852"/>
            <a:ext cx="1605737" cy="357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카드 </a:t>
            </a:r>
            <a:r>
              <a:rPr lang="ko-KR" altLang="en-US" sz="1600" dirty="0" err="1">
                <a:latin typeface="HY나무L" pitchFamily="18" charset="-127"/>
                <a:ea typeface="HY나무L" pitchFamily="18" charset="-127"/>
              </a:rPr>
              <a:t>북리뷰</a:t>
            </a:r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 ① </a:t>
            </a:r>
          </a:p>
        </p:txBody>
      </p:sp>
      <p:pic>
        <p:nvPicPr>
          <p:cNvPr id="6" name="그림 5" descr="KakaoTalk_20211027_215529722_01.jpg"/>
          <p:cNvPicPr>
            <a:picLocks noChangeAspect="1"/>
          </p:cNvPicPr>
          <p:nvPr/>
        </p:nvPicPr>
        <p:blipFill>
          <a:blip r:embed="rId2"/>
          <a:srcRect l="2790" t="11877" r="8824" b="15378"/>
          <a:stretch>
            <a:fillRect/>
          </a:stretch>
        </p:blipFill>
        <p:spPr>
          <a:xfrm>
            <a:off x="3085743" y="3143248"/>
            <a:ext cx="5555019" cy="3429024"/>
          </a:xfrm>
          <a:prstGeom prst="rect">
            <a:avLst/>
          </a:prstGeom>
        </p:spPr>
      </p:pic>
      <p:pic>
        <p:nvPicPr>
          <p:cNvPr id="7" name="그림 6" descr="KakaoTalk_20211027_215529722_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86124"/>
            <a:ext cx="3024209" cy="2268157"/>
          </a:xfrm>
          <a:prstGeom prst="rect">
            <a:avLst/>
          </a:prstGeom>
        </p:spPr>
      </p:pic>
      <p:sp>
        <p:nvSpPr>
          <p:cNvPr id="16" name="모서리가 둥근 사각형 설명선 15"/>
          <p:cNvSpPr/>
          <p:nvPr/>
        </p:nvSpPr>
        <p:spPr>
          <a:xfrm>
            <a:off x="2820183" y="857232"/>
            <a:ext cx="5572164" cy="1857388"/>
          </a:xfrm>
          <a:prstGeom prst="wedgeRoundRectCallout">
            <a:avLst>
              <a:gd name="adj1" fmla="val -31451"/>
              <a:gd name="adj2" fmla="val 92951"/>
              <a:gd name="adj3" fmla="val 16667"/>
            </a:avLst>
          </a:prstGeom>
          <a:solidFill>
            <a:schemeClr val="bg1">
              <a:lumMod val="85000"/>
              <a:alpha val="65000"/>
            </a:schemeClr>
          </a:solidFill>
          <a:ln>
            <a:solidFill>
              <a:srgbClr val="FFD653">
                <a:alpha val="5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저의 상자는 인생예찬에 대한 부분을 조금씩 나타냈어요</a:t>
            </a:r>
            <a:r>
              <a:rPr lang="en-US" altLang="ko-KR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사랑과 정이 있는 마을</a:t>
            </a:r>
            <a:r>
              <a:rPr lang="en-US" altLang="ko-KR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따뜻한 돌봄이 있는 가정집</a:t>
            </a:r>
            <a:r>
              <a:rPr lang="en-US" altLang="ko-KR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즐거운 놀이터</a:t>
            </a:r>
            <a:r>
              <a:rPr lang="en-US" altLang="ko-KR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그리고 상담실의 모습입니다</a:t>
            </a:r>
            <a:r>
              <a:rPr lang="en-US" altLang="ko-KR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5572140"/>
            <a:ext cx="1962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▲모래상자 측면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00F762EC-C48B-4DB8-BEAE-FCD08A54C31A}"/>
              </a:ext>
            </a:extLst>
          </p:cNvPr>
          <p:cNvSpPr txBox="1"/>
          <p:nvPr/>
        </p:nvSpPr>
        <p:spPr>
          <a:xfrm>
            <a:off x="531112" y="241251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</a:rPr>
              <a:t>박수진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정육면체 3"/>
          <p:cNvSpPr/>
          <p:nvPr/>
        </p:nvSpPr>
        <p:spPr>
          <a:xfrm>
            <a:off x="534167" y="857232"/>
            <a:ext cx="2000264" cy="1857388"/>
          </a:xfrm>
          <a:prstGeom prst="cube">
            <a:avLst/>
          </a:prstGeom>
          <a:noFill/>
          <a:ln w="666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4167" y="1412776"/>
            <a:ext cx="1500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상자</a:t>
            </a:r>
            <a:r>
              <a:rPr lang="en-US" altLang="ko-KR" sz="2800" b="1" dirty="0">
                <a:latin typeface="HY나무M" pitchFamily="18" charset="-127"/>
                <a:ea typeface="HY나무M" pitchFamily="18" charset="-127"/>
              </a:rPr>
              <a:t>,</a:t>
            </a:r>
          </a:p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둘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-1" y="142852"/>
            <a:ext cx="1605737" cy="357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카드 </a:t>
            </a:r>
            <a:r>
              <a:rPr lang="ko-KR" altLang="en-US" sz="1600" dirty="0" err="1">
                <a:latin typeface="HY나무L" pitchFamily="18" charset="-127"/>
                <a:ea typeface="HY나무L" pitchFamily="18" charset="-127"/>
              </a:rPr>
              <a:t>북리뷰</a:t>
            </a:r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 ②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0FCE1F3-E341-4DEA-ABC4-B78C3E031B6A}"/>
              </a:ext>
            </a:extLst>
          </p:cNvPr>
          <p:cNvSpPr txBox="1"/>
          <p:nvPr/>
        </p:nvSpPr>
        <p:spPr>
          <a:xfrm>
            <a:off x="531112" y="241251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</a:rPr>
              <a:t>이인복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3F17B16E-6E4E-48B9-B786-0E23BF6639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6" b="4967"/>
          <a:stretch/>
        </p:blipFill>
        <p:spPr>
          <a:xfrm>
            <a:off x="3284541" y="3284984"/>
            <a:ext cx="4968454" cy="324028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C52C1762-7FEE-45AA-AFD4-005E6602DE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8" t="54429" r="18280"/>
          <a:stretch/>
        </p:blipFill>
        <p:spPr>
          <a:xfrm>
            <a:off x="387768" y="3125518"/>
            <a:ext cx="3716589" cy="1981313"/>
          </a:xfrm>
          <a:prstGeom prst="rect">
            <a:avLst/>
          </a:prstGeom>
        </p:spPr>
      </p:pic>
      <p:sp>
        <p:nvSpPr>
          <p:cNvPr id="6" name="모서리가 둥근 사각형 설명선 15">
            <a:extLst>
              <a:ext uri="{FF2B5EF4-FFF2-40B4-BE49-F238E27FC236}">
                <a16:creationId xmlns="" xmlns:a16="http://schemas.microsoft.com/office/drawing/2014/main" id="{61B884B5-ABC4-4B21-B07F-B5F96450C687}"/>
              </a:ext>
            </a:extLst>
          </p:cNvPr>
          <p:cNvSpPr/>
          <p:nvPr/>
        </p:nvSpPr>
        <p:spPr>
          <a:xfrm>
            <a:off x="2820183" y="733307"/>
            <a:ext cx="5572164" cy="1981313"/>
          </a:xfrm>
          <a:prstGeom prst="wedgeRoundRectCallout">
            <a:avLst>
              <a:gd name="adj1" fmla="val 10310"/>
              <a:gd name="adj2" fmla="val 98583"/>
              <a:gd name="adj3" fmla="val 16667"/>
            </a:avLst>
          </a:prstGeom>
          <a:solidFill>
            <a:schemeClr val="bg1">
              <a:lumMod val="85000"/>
              <a:alpha val="65000"/>
            </a:schemeClr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시는 인생의 한 조각을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때로는 인생 전체를 다루고 있다는 생각이 든다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내 생각에 인생은 빛나는 성취보다는 대부분 평범하고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어렵고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고된 것들로 채워져 있다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무언가 싸우고 견뎌야 할 것이 있다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하지만 살아가다 보면 기쁨과 행복한 순간도 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‘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반드시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’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만나게 된다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흐린 날이 있기에 맑은 날은 더욱 돋보이며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흐린 날은 그 나름대로의 매력이 있다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시를 통해 누군가 겪은 세월을 배우고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느끼고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함께 살 수 있었다</a:t>
            </a:r>
            <a:r>
              <a:rPr lang="en-US" altLang="ko-KR" sz="1400" dirty="0" smtClean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정육면체 3"/>
          <p:cNvSpPr/>
          <p:nvPr/>
        </p:nvSpPr>
        <p:spPr>
          <a:xfrm>
            <a:off x="534167" y="928670"/>
            <a:ext cx="1928826" cy="1714512"/>
          </a:xfrm>
          <a:prstGeom prst="cube">
            <a:avLst/>
          </a:prstGeom>
          <a:noFill/>
          <a:ln w="666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3977" y="1394773"/>
            <a:ext cx="1500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상자</a:t>
            </a:r>
            <a:r>
              <a:rPr lang="en-US" altLang="ko-KR" sz="2800" b="1" dirty="0">
                <a:latin typeface="HY나무M" pitchFamily="18" charset="-127"/>
                <a:ea typeface="HY나무M" pitchFamily="18" charset="-127"/>
              </a:rPr>
              <a:t>,</a:t>
            </a:r>
          </a:p>
          <a:p>
            <a:pPr algn="r"/>
            <a:r>
              <a:rPr lang="ko-KR" altLang="en-US" sz="2800" b="1" dirty="0">
                <a:latin typeface="HY나무M" pitchFamily="18" charset="-127"/>
                <a:ea typeface="HY나무M" pitchFamily="18" charset="-127"/>
              </a:rPr>
              <a:t>셋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-1" y="142852"/>
            <a:ext cx="1605737" cy="35716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카드 </a:t>
            </a:r>
            <a:r>
              <a:rPr lang="ko-KR" altLang="en-US" sz="1600" dirty="0" err="1">
                <a:latin typeface="HY나무L" pitchFamily="18" charset="-127"/>
                <a:ea typeface="HY나무L" pitchFamily="18" charset="-127"/>
              </a:rPr>
              <a:t>북리뷰</a:t>
            </a:r>
            <a:r>
              <a:rPr lang="ko-KR" altLang="en-US" sz="1600" dirty="0">
                <a:latin typeface="HY나무L" pitchFamily="18" charset="-127"/>
                <a:ea typeface="HY나무L" pitchFamily="18" charset="-127"/>
              </a:rPr>
              <a:t> ③ 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="" xmlns:a16="http://schemas.microsoft.com/office/drawing/2014/main" id="{AE55AA26-ACBA-4EFA-A161-2607B00E70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21" t="12695" r="4223" b="12187"/>
          <a:stretch/>
        </p:blipFill>
        <p:spPr>
          <a:xfrm>
            <a:off x="143917" y="3714776"/>
            <a:ext cx="4536504" cy="2889397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E4F03A64-A4CA-483F-92F7-B3EDC39330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65" b="10994"/>
          <a:stretch/>
        </p:blipFill>
        <p:spPr>
          <a:xfrm>
            <a:off x="4703030" y="3714777"/>
            <a:ext cx="3815094" cy="23785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7A6C5B1-48C3-40EE-93E3-EEC2ECA427DA}"/>
              </a:ext>
            </a:extLst>
          </p:cNvPr>
          <p:cNvSpPr txBox="1"/>
          <p:nvPr/>
        </p:nvSpPr>
        <p:spPr>
          <a:xfrm>
            <a:off x="4647650" y="6093297"/>
            <a:ext cx="1962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/>
              <a:t>▲모래상자 앞면</a:t>
            </a:r>
          </a:p>
        </p:txBody>
      </p:sp>
      <p:sp>
        <p:nvSpPr>
          <p:cNvPr id="11" name="말풍선: 모서리가 둥근 사각형 10">
            <a:extLst>
              <a:ext uri="{FF2B5EF4-FFF2-40B4-BE49-F238E27FC236}">
                <a16:creationId xmlns="" xmlns:a16="http://schemas.microsoft.com/office/drawing/2014/main" id="{1900A079-3FCB-4DD6-9033-D5135B226D40}"/>
              </a:ext>
            </a:extLst>
          </p:cNvPr>
          <p:cNvSpPr/>
          <p:nvPr/>
        </p:nvSpPr>
        <p:spPr>
          <a:xfrm>
            <a:off x="2880221" y="906462"/>
            <a:ext cx="4937773" cy="2236761"/>
          </a:xfrm>
          <a:prstGeom prst="wedgeRoundRectCallout">
            <a:avLst>
              <a:gd name="adj1" fmla="val -21301"/>
              <a:gd name="adj2" fmla="val 92241"/>
              <a:gd name="adj3" fmla="val 16667"/>
            </a:avLst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모래상자 제목 </a:t>
            </a:r>
            <a:r>
              <a:rPr lang="en-US" altLang="ko-KR" sz="1200" dirty="0">
                <a:solidFill>
                  <a:schemeClr val="tx1"/>
                </a:solidFill>
              </a:rPr>
              <a:t>: </a:t>
            </a:r>
            <a:r>
              <a:rPr lang="ko-KR" altLang="en-US" sz="1200" dirty="0">
                <a:solidFill>
                  <a:schemeClr val="tx1"/>
                </a:solidFill>
              </a:rPr>
              <a:t>무덤 맞은 편 마을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endParaRPr lang="en-US" altLang="ko-KR" sz="1200" dirty="0">
              <a:solidFill>
                <a:schemeClr val="tx1"/>
              </a:solidFill>
            </a:endParaRPr>
          </a:p>
          <a:p>
            <a:r>
              <a:rPr lang="ko-KR" altLang="en-US" sz="120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언젠가는 나도 죽을 사람이라는 것을 기억하면</a:t>
            </a:r>
            <a:r>
              <a:rPr lang="en-US" altLang="ko-KR" sz="120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오늘을 살면서 겪는 흔들림과 두려움은 오히려 더 줄어들 것이다</a:t>
            </a:r>
            <a:r>
              <a:rPr lang="en-US" altLang="ko-KR" sz="1200" dirty="0">
                <a:solidFill>
                  <a:schemeClr val="tx1"/>
                </a:solidFill>
                <a:effectLst/>
                <a:latin typeface="돋움" panose="020B0600000101010101" pitchFamily="50" charset="-127"/>
                <a:ea typeface="돋움" panose="020B0600000101010101" pitchFamily="50" charset="-127"/>
              </a:rPr>
              <a:t>. </a:t>
            </a:r>
          </a:p>
          <a:p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‘</a:t>
            </a:r>
            <a:r>
              <a:rPr lang="ko-KR" altLang="en-US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우리가 인생이라 부르는 것들</a:t>
            </a:r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‘ 7</a:t>
            </a:r>
            <a:r>
              <a:rPr lang="ko-KR" altLang="en-US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장을 기억하며 다리 하나를 사이에 두고 무덤 맞은 편에 자리 잡은 마을을 모래상자에 표현해보았다</a:t>
            </a:r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 </a:t>
            </a:r>
            <a:r>
              <a:rPr lang="ko-KR" altLang="en-US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무덤을 맞은 편에 두고 있지만</a:t>
            </a:r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, </a:t>
            </a:r>
            <a:r>
              <a:rPr lang="ko-KR" altLang="en-US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마을의 분위기는 침울하지 않다고 느껴진다</a:t>
            </a:r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  <a:r>
              <a:rPr lang="ko-KR" altLang="en-US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마을 사람들은 그저 오래전부터 원래 그 자리에 있었던 죽음의 공간을 자연스럽게 받아들이고 각자의 삶을 충실하게 살아갈 것이다</a:t>
            </a:r>
            <a:r>
              <a:rPr lang="en-US" altLang="ko-KR" sz="1200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6947AF5-62EE-444D-B541-3DBC5E0C7160}"/>
              </a:ext>
            </a:extLst>
          </p:cNvPr>
          <p:cNvSpPr txBox="1"/>
          <p:nvPr/>
        </p:nvSpPr>
        <p:spPr>
          <a:xfrm>
            <a:off x="531112" y="2348880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>
                <a:solidFill>
                  <a:schemeClr val="bg1">
                    <a:lumMod val="65000"/>
                  </a:schemeClr>
                </a:solidFill>
              </a:rPr>
              <a:t>박환희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226</Words>
  <Application>Microsoft Office PowerPoint</Application>
  <PresentationFormat>사용자 지정</PresentationFormat>
  <Paragraphs>36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Samsung</dc:creator>
  <cp:lastModifiedBy>이인복</cp:lastModifiedBy>
  <cp:revision>18</cp:revision>
  <dcterms:created xsi:type="dcterms:W3CDTF">2021-10-27T12:42:34Z</dcterms:created>
  <dcterms:modified xsi:type="dcterms:W3CDTF">2021-10-31T10:24:09Z</dcterms:modified>
</cp:coreProperties>
</file>